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65" r:id="rId15"/>
    <p:sldId id="285" r:id="rId16"/>
    <p:sldId id="266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341" r:id="rId26"/>
    <p:sldId id="273" r:id="rId27"/>
    <p:sldId id="282" r:id="rId28"/>
    <p:sldId id="283" r:id="rId29"/>
    <p:sldId id="284" r:id="rId30"/>
    <p:sldId id="296" r:id="rId31"/>
    <p:sldId id="1590" r:id="rId32"/>
    <p:sldId id="342" r:id="rId33"/>
    <p:sldId id="343" r:id="rId34"/>
    <p:sldId id="1589" r:id="rId35"/>
    <p:sldId id="264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0E9"/>
    <a:srgbClr val="EAE7F6"/>
    <a:srgbClr val="FF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1"/>
    <p:restoredTop sz="94671"/>
  </p:normalViewPr>
  <p:slideViewPr>
    <p:cSldViewPr snapToGrid="0" snapToObjects="1">
      <p:cViewPr>
        <p:scale>
          <a:sx n="87" d="100"/>
          <a:sy n="87" d="100"/>
        </p:scale>
        <p:origin x="132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1FFB0-A6E3-6A4D-9219-25980D4B02B2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496B9-5CB4-3A4E-9E08-189CD168AC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1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243A14-40E8-4078-B7B6-865652D573A3}" type="slidenum">
              <a:rPr lang="en-US"/>
              <a:pPr/>
              <a:t>32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7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FE44C8-1D8B-4495-8EB7-963F634AD793}" type="slidenum">
              <a:rPr lang="en-US"/>
              <a:pPr/>
              <a:t>33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9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32D2B-F4C2-6945-94AF-35F8C81ED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973CE2-E48A-424A-B22B-C46BE3B49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3FDBF7-28FA-0444-8D8E-7C68844B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82A54-0A9D-544A-8275-B2EEE408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BB33A3-4970-FE40-991C-D304A8F8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4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C2000-3BBE-B94D-8693-EB466BC8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F325BB-F4F2-B341-A1D5-8FC9E7A4F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C1006B-2246-804A-B313-E1E4AD7F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22055D-F807-2A4F-884C-4C2ED049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69BA5E-2F66-B145-AD02-E5698D0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1E437C-53D7-104E-B323-55DE5ECCB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C6C824-EBB9-DB4B-8029-8C1EB25B6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C3B041-DE46-F545-BF23-1400A346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18AA32-5514-0B4C-B6F8-416B5620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387A5E-2F04-9F42-878A-721184E0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73208-0516-F94F-A94E-A6786804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EC47A8-4F12-5740-B54D-EB462B928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481E78-B291-A946-90F6-2F967657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9E5E6A-F16C-2C4C-A068-0049A31F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B878BC-47B3-514E-801A-6BA6BA86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2C535-DE65-6D4F-89C1-8286009A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0FEC46-F22A-2147-992E-AD13E8652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E2E3AC-BB21-C047-9DD1-E6D14DD8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D2A1F7-20AD-F24E-B7B0-467B3D20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C58437-7A34-F34E-A070-7736BAEE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1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1FBBD-BEAD-2C47-ADD9-6901B58A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2DA5BA-25C7-5349-938A-986F0D6B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94712E-BDF5-6D43-AA56-F52ECEE69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8E2584-606D-7D49-9953-6E445A45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A8487-3B16-CF44-BCD2-7A262FB7C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2DFEF-6918-BC4C-9445-2E058B7D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AEF01-AEA7-C042-A245-318BF20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2E62CC-82EC-A842-BE48-268D6EE7B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7E7222-0BE6-2845-BDD9-B205A0F35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61ECF0-E069-4C4E-BEED-45180CCDF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B98970-B41B-DA4C-9CAF-748267D57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C84BD23-5513-7A48-8A46-72949713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977FAD-C558-9F4C-97B1-DF598608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EAF4120-586F-594E-8B07-D6C8CE8B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2F148-C9A4-8F44-A54E-D0B0589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80FD87-BB50-B248-A0F7-984C61A2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5ABB8E-01EE-D64F-AC3F-E4C46FF17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1E9FD8-8A04-864F-8929-DC879ECA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EA897B-F77D-4947-B9DC-C03DF896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B3855E-CFAE-ED4B-A016-C4502A54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C7C858-1F65-BD46-A7FB-FDF05D53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6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49A07-88DC-1B41-AD96-FEA5F429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AAF9DA-61EF-C146-B4E3-A510604FE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3B346-DFAA-494E-90B5-4911B0B8F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22CE1-6D07-5C45-93F0-4E0A40E7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27FA12-EB00-5D40-813A-86E5CFC6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179475-AE6A-8C48-A833-548A1BA3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4AED0-CC41-6C4D-9FFA-99FAD831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06325F8-771C-3942-B5D3-AB5CEAB2B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CD05F4-2C75-D444-89AC-25DABCFEA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A3BCEB-C428-084C-9F36-25D281D9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622106-03EB-AE4E-92FB-EA64F9DF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358A0D-5B3F-4E4A-A983-2C10AE36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7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B7EB01D-932A-964D-83DF-FF75439D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6D404-F29E-FF42-8D52-8A945137A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0BD9AB-0690-E043-BD2B-BFC8E6710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5D0D0-F935-0A4D-BF48-ECCFE5C8177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D7FD8C-92D4-464C-AA19-A6DF81144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73595-819F-A84C-8419-0A6F86B17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4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nslodge.com/clipart/8Txr4xdoc.ht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55B84-5E3B-9746-8D6D-1713C7000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6F6FB2-651C-8042-877E-09B757E92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Exercise Session 4</a:t>
            </a:r>
          </a:p>
        </p:txBody>
      </p:sp>
    </p:spTree>
    <p:extLst>
      <p:ext uri="{BB962C8B-B14F-4D97-AF65-F5344CB8AC3E}">
        <p14:creationId xmlns:p14="http://schemas.microsoft.com/office/powerpoint/2010/main" val="343186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40FE8AF-B999-1542-9192-A95D149E533D}"/>
              </a:ext>
            </a:extLst>
          </p:cNvPr>
          <p:cNvCxnSpPr>
            <a:cxnSpLocks/>
          </p:cNvCxnSpPr>
          <p:nvPr/>
        </p:nvCxnSpPr>
        <p:spPr>
          <a:xfrm flipV="1">
            <a:off x="7946797" y="3003592"/>
            <a:ext cx="0" cy="267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9A8357-64B7-A046-BF0A-6B66C7A5E8FF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044194" y="3873119"/>
            <a:ext cx="262264" cy="328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8E1AFDE-1228-AF4F-8976-271A9F8E8837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8044194" y="3454521"/>
            <a:ext cx="220279" cy="291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DBC5640-47B3-2144-A098-EDFD3861EE4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445681" y="4255709"/>
            <a:ext cx="194228" cy="48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02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40FE8AF-B999-1542-9192-A95D149E533D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7934569" y="2653790"/>
            <a:ext cx="7746" cy="148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9A8357-64B7-A046-BF0A-6B66C7A5E8FF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7975065" y="2567899"/>
            <a:ext cx="756823" cy="1101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8E1AFDE-1228-AF4F-8976-271A9F8E883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8013319" y="2992929"/>
            <a:ext cx="251303" cy="310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DBC5640-47B3-2144-A098-EDFD3861EE4B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8360404" y="3861673"/>
            <a:ext cx="289378" cy="302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5B9300E-B881-C240-B943-21B37D2ED865}"/>
              </a:ext>
            </a:extLst>
          </p:cNvPr>
          <p:cNvCxnSpPr>
            <a:cxnSpLocks/>
          </p:cNvCxnSpPr>
          <p:nvPr/>
        </p:nvCxnSpPr>
        <p:spPr>
          <a:xfrm flipV="1">
            <a:off x="8394318" y="2992929"/>
            <a:ext cx="251303" cy="310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CBDAB37-FBBD-0D40-873A-593B14FB174A}"/>
              </a:ext>
            </a:extLst>
          </p:cNvPr>
          <p:cNvCxnSpPr>
            <a:cxnSpLocks/>
          </p:cNvCxnSpPr>
          <p:nvPr/>
        </p:nvCxnSpPr>
        <p:spPr>
          <a:xfrm flipV="1">
            <a:off x="8407845" y="3445405"/>
            <a:ext cx="251303" cy="310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DAFD729-BA1C-CC46-9901-8E30D8439AC5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000105" y="2996823"/>
            <a:ext cx="1076871" cy="1240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E078F1C-2795-7D4E-9C99-C56888728D68}"/>
              </a:ext>
            </a:extLst>
          </p:cNvPr>
          <p:cNvCxnSpPr>
            <a:cxnSpLocks/>
          </p:cNvCxnSpPr>
          <p:nvPr/>
        </p:nvCxnSpPr>
        <p:spPr>
          <a:xfrm flipV="1">
            <a:off x="8786230" y="3875222"/>
            <a:ext cx="289378" cy="302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3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40FE8AF-B999-1542-9192-A95D149E533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214724" y="2909461"/>
            <a:ext cx="228489" cy="11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9A8357-64B7-A046-BF0A-6B66C7A5E8F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975065" y="2833949"/>
            <a:ext cx="1924605" cy="835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DBC5640-47B3-2144-A098-EDFD3861EE4B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8839901" y="3873119"/>
            <a:ext cx="669849" cy="352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E078F1C-2795-7D4E-9C99-C56888728D68}"/>
              </a:ext>
            </a:extLst>
          </p:cNvPr>
          <p:cNvCxnSpPr>
            <a:cxnSpLocks/>
          </p:cNvCxnSpPr>
          <p:nvPr/>
        </p:nvCxnSpPr>
        <p:spPr>
          <a:xfrm flipV="1">
            <a:off x="8812638" y="3412015"/>
            <a:ext cx="289378" cy="302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6A6E419-B9AE-0142-812A-C8793FA7D580}"/>
              </a:ext>
            </a:extLst>
          </p:cNvPr>
          <p:cNvSpPr txBox="1"/>
          <p:nvPr/>
        </p:nvSpPr>
        <p:spPr>
          <a:xfrm>
            <a:off x="7064989" y="1690688"/>
            <a:ext cx="50470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Answers:</a:t>
            </a:r>
          </a:p>
          <a:p>
            <a:r>
              <a:rPr lang="en-US" i="1" dirty="0"/>
              <a:t>b) log(n)</a:t>
            </a:r>
          </a:p>
          <a:p>
            <a:r>
              <a:rPr lang="en-US" i="1" dirty="0"/>
              <a:t>c) Each node needs to learn n-1 values, </a:t>
            </a:r>
          </a:p>
          <a:p>
            <a:r>
              <a:rPr lang="en-US" i="1" dirty="0"/>
              <a:t>so it needs to receive at least n-1 messages.</a:t>
            </a:r>
          </a:p>
          <a:p>
            <a:r>
              <a:rPr lang="en-US" i="1" dirty="0"/>
              <a:t>So in total there need to be n(n-1) messages</a:t>
            </a:r>
          </a:p>
          <a:p>
            <a:r>
              <a:rPr lang="en-US" i="1" dirty="0"/>
              <a:t>received. Because every received message</a:t>
            </a:r>
          </a:p>
          <a:p>
            <a:r>
              <a:rPr lang="en-US" i="1" dirty="0"/>
              <a:t>has been sent at some point, n(n-1) need to get sent</a:t>
            </a:r>
          </a:p>
          <a:p>
            <a:r>
              <a:rPr lang="en-US" i="1" dirty="0"/>
              <a:t>which requires n-1 rounds.</a:t>
            </a:r>
          </a:p>
        </p:txBody>
      </p:sp>
    </p:spTree>
    <p:extLst>
      <p:ext uri="{BB962C8B-B14F-4D97-AF65-F5344CB8AC3E}">
        <p14:creationId xmlns:p14="http://schemas.microsoft.com/office/powerpoint/2010/main" val="35566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D0400-58E4-2B41-9ABA-BD88D9B6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Scheduling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E51A31-E708-8743-B256-3B1909FE5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Deciding how to allocate a single resource among multiple clients.</a:t>
            </a:r>
          </a:p>
          <a:p>
            <a:pPr lvl="1"/>
            <a:r>
              <a:rPr lang="en-US" dirty="0"/>
              <a:t>In what order</a:t>
            </a:r>
          </a:p>
          <a:p>
            <a:pPr lvl="1"/>
            <a:r>
              <a:rPr lang="en-US" dirty="0"/>
              <a:t>How long</a:t>
            </a:r>
          </a:p>
        </p:txBody>
      </p:sp>
    </p:spTree>
    <p:extLst>
      <p:ext uri="{BB962C8B-B14F-4D97-AF65-F5344CB8AC3E}">
        <p14:creationId xmlns:p14="http://schemas.microsoft.com/office/powerpoint/2010/main" val="3584454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60981-DACC-E240-87BF-E543CC96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Scheduling Terminology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0C29CD3-1F83-6F4A-A3C2-2C6530B88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9812"/>
            <a:ext cx="10609788" cy="30827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D2C59A-B55F-FD48-9FBA-C2ED13C7F247}"/>
              </a:ext>
            </a:extLst>
          </p:cNvPr>
          <p:cNvSpPr txBox="1"/>
          <p:nvPr/>
        </p:nvSpPr>
        <p:spPr>
          <a:xfrm>
            <a:off x="5140706" y="4080933"/>
            <a:ext cx="19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turnaround time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C94D141-D4A0-7C41-8696-8873F1DF1351}"/>
              </a:ext>
            </a:extLst>
          </p:cNvPr>
          <p:cNvSpPr txBox="1"/>
          <p:nvPr/>
        </p:nvSpPr>
        <p:spPr>
          <a:xfrm>
            <a:off x="1946787" y="5574890"/>
            <a:ext cx="895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time: the total time a task could be scheduled but is not (the time it spends waiting)</a:t>
            </a:r>
          </a:p>
          <a:p>
            <a:r>
              <a:rPr lang="en-US" dirty="0"/>
              <a:t>Response time: worst case hold time (only used for interactive workloads)</a:t>
            </a:r>
          </a:p>
        </p:txBody>
      </p:sp>
    </p:spTree>
    <p:extLst>
      <p:ext uri="{BB962C8B-B14F-4D97-AF65-F5344CB8AC3E}">
        <p14:creationId xmlns:p14="http://schemas.microsoft.com/office/powerpoint/2010/main" val="3831231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60AA9-EF2D-D543-B3A3-A9FC9B67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 kinds of workloads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449B07-97DD-FA41-8DA3-C4518053A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Batch workload</a:t>
            </a:r>
          </a:p>
          <a:p>
            <a:pPr lvl="1"/>
            <a:r>
              <a:rPr lang="en-US" dirty="0"/>
              <a:t>“Run this job to completion and tell me when you’re done”</a:t>
            </a:r>
          </a:p>
          <a:p>
            <a:pPr lvl="1"/>
            <a:r>
              <a:rPr lang="en-US" dirty="0"/>
              <a:t>Main goals: throughput (jobs per hour), wait time, turnaround time, utilization</a:t>
            </a:r>
          </a:p>
          <a:p>
            <a:r>
              <a:rPr lang="en-US" b="1" dirty="0"/>
              <a:t>Interactive workloads</a:t>
            </a:r>
          </a:p>
          <a:p>
            <a:pPr lvl="1"/>
            <a:r>
              <a:rPr lang="en-US" dirty="0"/>
              <a:t>“Wait for external events and react before the user gets annoyed”</a:t>
            </a:r>
          </a:p>
          <a:p>
            <a:pPr lvl="1"/>
            <a:r>
              <a:rPr lang="en-US" dirty="0"/>
              <a:t>Main goals: Response time, proportionality</a:t>
            </a:r>
          </a:p>
          <a:p>
            <a:r>
              <a:rPr lang="en-US" b="1" dirty="0"/>
              <a:t>Soft </a:t>
            </a:r>
            <a:r>
              <a:rPr lang="en-US" b="1" dirty="0" err="1"/>
              <a:t>realtime</a:t>
            </a:r>
            <a:r>
              <a:rPr lang="en-US" b="1" dirty="0"/>
              <a:t> workloads</a:t>
            </a:r>
          </a:p>
          <a:p>
            <a:pPr lvl="1"/>
            <a:r>
              <a:rPr lang="en-US" dirty="0"/>
              <a:t>“This task must complete in less than 50ms” or “This program must get 10ms CPU every 50 </a:t>
            </a:r>
            <a:r>
              <a:rPr lang="en-US" dirty="0" err="1"/>
              <a:t>ms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Main goals: deadlines, guarantees, predictability</a:t>
            </a:r>
          </a:p>
          <a:p>
            <a:r>
              <a:rPr lang="en-US" b="1" dirty="0"/>
              <a:t>Hard </a:t>
            </a:r>
            <a:r>
              <a:rPr lang="en-US" b="1" dirty="0" err="1"/>
              <a:t>realtime</a:t>
            </a:r>
            <a:r>
              <a:rPr lang="en-US" b="1" dirty="0"/>
              <a:t> workloads</a:t>
            </a:r>
          </a:p>
          <a:p>
            <a:pPr lvl="1"/>
            <a:r>
              <a:rPr lang="en-US" dirty="0"/>
              <a:t>“Ensure the plane’s control surface moves correctly in response to the pilot’s actions”</a:t>
            </a:r>
          </a:p>
          <a:p>
            <a:pPr lvl="1"/>
            <a:r>
              <a:rPr lang="en-US" dirty="0"/>
              <a:t>Difficult, not covered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9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E96AC-8BF1-E941-9B0B-8E7D0106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Preemptive  vs non-preemptive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E6791-B80F-3B4F-BFC1-4C5AA94EA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Preemptive: </a:t>
            </a:r>
          </a:p>
          <a:p>
            <a:pPr lvl="1"/>
            <a:r>
              <a:rPr lang="en-US" dirty="0"/>
              <a:t>Processes dispatched and </a:t>
            </a:r>
            <a:r>
              <a:rPr lang="en-US" dirty="0" err="1"/>
              <a:t>descheduled</a:t>
            </a:r>
            <a:r>
              <a:rPr lang="en-US" dirty="0"/>
              <a:t> without warning</a:t>
            </a:r>
          </a:p>
          <a:p>
            <a:r>
              <a:rPr lang="en-US" dirty="0"/>
              <a:t>Non-preemptive</a:t>
            </a:r>
          </a:p>
          <a:p>
            <a:pPr lvl="1"/>
            <a:r>
              <a:rPr lang="en-US" dirty="0"/>
              <a:t>Process explicitly has to give up the resource</a:t>
            </a:r>
          </a:p>
        </p:txBody>
      </p:sp>
    </p:spTree>
    <p:extLst>
      <p:ext uri="{BB962C8B-B14F-4D97-AF65-F5344CB8AC3E}">
        <p14:creationId xmlns:p14="http://schemas.microsoft.com/office/powerpoint/2010/main" val="31795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D4A35-8867-854E-85BE-8C1C17E3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to schedule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889D36-CF62-BF4C-A84F-26258F12A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running process blocks (or calls yield)</a:t>
            </a:r>
          </a:p>
          <a:p>
            <a:r>
              <a:rPr lang="en-US" dirty="0"/>
              <a:t>A blocked process unblocks</a:t>
            </a:r>
          </a:p>
          <a:p>
            <a:r>
              <a:rPr lang="en-US" dirty="0"/>
              <a:t>A running or waiting process terminates</a:t>
            </a:r>
          </a:p>
          <a:p>
            <a:r>
              <a:rPr lang="en-US" dirty="0"/>
              <a:t>An interrupt occurs (preemption)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53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C8F7C-7DC2-E24E-A1F2-5CD5E3AD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FIFO (Batch scheduling)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C4E918E-56DC-2F48-8C31-C8FF6F690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520" y="1359036"/>
            <a:ext cx="7697500" cy="48179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F54DC0-99ED-F046-91D5-645E9D7A327C}"/>
              </a:ext>
            </a:extLst>
          </p:cNvPr>
          <p:cNvSpPr txBox="1"/>
          <p:nvPr/>
        </p:nvSpPr>
        <p:spPr>
          <a:xfrm>
            <a:off x="6268065" y="3628103"/>
            <a:ext cx="4277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FA372C8-4B52-DB45-BFC2-3D3A54272862}"/>
              </a:ext>
            </a:extLst>
          </p:cNvPr>
          <p:cNvSpPr/>
          <p:nvPr/>
        </p:nvSpPr>
        <p:spPr>
          <a:xfrm>
            <a:off x="1932039" y="3628103"/>
            <a:ext cx="10766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1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7AE60-B12B-F945-AEAB-7D6AEF65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487A7BD-2D8A-C040-9239-2E8A93E0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071" y="2003967"/>
            <a:ext cx="2445610" cy="328221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BB39B1-E8BC-CD4E-A132-019636AC9F46}"/>
              </a:ext>
            </a:extLst>
          </p:cNvPr>
          <p:cNvSpPr txBox="1"/>
          <p:nvPr/>
        </p:nvSpPr>
        <p:spPr>
          <a:xfrm>
            <a:off x="5511452" y="3645074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3032EF-972C-CD4F-91BC-9DA5A24C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27" y="1690688"/>
            <a:ext cx="2609675" cy="36935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34B88BC-BF34-A145-8E74-8ED85136C045}"/>
              </a:ext>
            </a:extLst>
          </p:cNvPr>
          <p:cNvSpPr txBox="1"/>
          <p:nvPr/>
        </p:nvSpPr>
        <p:spPr>
          <a:xfrm>
            <a:off x="10086502" y="6519446"/>
            <a:ext cx="2114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https://hanslodge.com/clipart/8Txr4xdoc.htm</a:t>
            </a: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http://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clipartmag.com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/angel-cartoon-clipart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B460F8-DFDA-F746-A096-DB43BDDC6AF2}"/>
              </a:ext>
            </a:extLst>
          </p:cNvPr>
          <p:cNvSpPr txBox="1"/>
          <p:nvPr/>
        </p:nvSpPr>
        <p:spPr>
          <a:xfrm>
            <a:off x="2344615" y="6013938"/>
            <a:ext cx="298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email: </a:t>
            </a:r>
            <a:r>
              <a:rPr lang="en-US" dirty="0" err="1"/>
              <a:t>schwabea@ethz.ch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62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8711F-57F4-7E4C-885D-F2CEBDEC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FIFO - Problem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4A9241D-690D-6446-B951-F6D1BBEEE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440" y="1514517"/>
            <a:ext cx="7686245" cy="466244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CA5093C-1B03-A740-903C-7BDC77601A08}"/>
              </a:ext>
            </a:extLst>
          </p:cNvPr>
          <p:cNvSpPr/>
          <p:nvPr/>
        </p:nvSpPr>
        <p:spPr>
          <a:xfrm>
            <a:off x="1996440" y="3495368"/>
            <a:ext cx="2944270" cy="84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4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E0FDE-5F96-C34E-A391-8B5CBEC8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Shortest job first (Batch scheduling)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6891E7-B66B-224F-B02B-789AE602E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3091"/>
            <a:ext cx="7670132" cy="489680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178A2BC-EB78-1C40-9EBA-3D200973F598}"/>
              </a:ext>
            </a:extLst>
          </p:cNvPr>
          <p:cNvSpPr txBox="1"/>
          <p:nvPr/>
        </p:nvSpPr>
        <p:spPr>
          <a:xfrm>
            <a:off x="838200" y="5992297"/>
            <a:ext cx="486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With preemption: shortest remaining time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5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6A4FA4-C107-484E-92DA-35F3F101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Round robin (interactive workloads)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0A2369C-E897-304F-B828-263B0C77C8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886509"/>
              </p:ext>
            </p:extLst>
          </p:nvPr>
        </p:nvGraphicFramePr>
        <p:xfrm>
          <a:off x="838200" y="4442935"/>
          <a:ext cx="10515600" cy="14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3448095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0927383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797528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42525837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621749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7583995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9600850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54809618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7652016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6635638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3263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6057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1632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81725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020DA93D-C8B1-784A-ACF8-2E4E9EB68153}"/>
              </a:ext>
            </a:extLst>
          </p:cNvPr>
          <p:cNvSpPr txBox="1"/>
          <p:nvPr/>
        </p:nvSpPr>
        <p:spPr>
          <a:xfrm>
            <a:off x="838200" y="1895346"/>
            <a:ext cx="70445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Maintains a queue of jobs and schedules them in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turnaround than shortest job first, but better response time (goal of interactive workloads)</a:t>
            </a:r>
          </a:p>
          <a:p>
            <a:endParaRPr lang="en-US" sz="2400" dirty="0"/>
          </a:p>
        </p:txBody>
      </p:sp>
      <p:graphicFrame>
        <p:nvGraphicFramePr>
          <p:cNvPr id="7" name="Group 100">
            <a:extLst>
              <a:ext uri="{FF2B5EF4-FFF2-40B4-BE49-F238E27FC236}">
                <a16:creationId xmlns:a16="http://schemas.microsoft.com/office/drawing/2014/main" id="{D385A914-44FD-AC48-B2A5-E091BDBF93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499144"/>
              </p:ext>
            </p:extLst>
          </p:nvPr>
        </p:nvGraphicFramePr>
        <p:xfrm>
          <a:off x="7882757" y="1486931"/>
          <a:ext cx="3810000" cy="2575878"/>
        </p:xfrm>
        <a:graphic>
          <a:graphicData uri="http://schemas.openxmlformats.org/drawingml/2006/table">
            <a:tbl>
              <a:tblPr/>
              <a:tblGrid>
                <a:gridCol w="17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Execution</a:t>
                      </a:r>
                      <a:b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</a:b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time (</a:t>
                      </a:r>
                      <a:r>
                        <a:rPr kumimoji="0" lang="en-GB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ms</a:t>
                      </a: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851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F7411-9B41-0E46-98FB-B68FB5B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Priority Queues (interactive workloads)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9E4D7A2-9D33-A14E-9995-ED00BF4C3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160" y="1270837"/>
            <a:ext cx="7283999" cy="4906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85D4514-1EC3-1C4A-9BC6-FFF0279DFBB8}"/>
              </a:ext>
            </a:extLst>
          </p:cNvPr>
          <p:cNvSpPr txBox="1"/>
          <p:nvPr/>
        </p:nvSpPr>
        <p:spPr>
          <a:xfrm>
            <a:off x="899160" y="6065520"/>
            <a:ext cx="10313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schedule differently on different levels, </a:t>
            </a:r>
            <a:r>
              <a:rPr lang="en-US" sz="2400" dirty="0" err="1"/>
              <a:t>eg.</a:t>
            </a:r>
            <a:r>
              <a:rPr lang="en-US" sz="2400" dirty="0"/>
              <a:t> round robin and shortest job first </a:t>
            </a:r>
          </a:p>
        </p:txBody>
      </p:sp>
    </p:spTree>
    <p:extLst>
      <p:ext uri="{BB962C8B-B14F-4D97-AF65-F5344CB8AC3E}">
        <p14:creationId xmlns:p14="http://schemas.microsoft.com/office/powerpoint/2010/main" val="196640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FD1BB-C780-9345-9874-A08BC2CE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Priority Queues –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4FB0A1-2137-3247-A95A-27FB5757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Starvation– jobs with low priority never get scheduled</a:t>
            </a:r>
          </a:p>
          <a:p>
            <a:pPr lvl="1"/>
            <a:r>
              <a:rPr lang="en-US" dirty="0"/>
              <a:t>Solution: jobs gain priority with time, so called “ageing”</a:t>
            </a:r>
          </a:p>
          <a:p>
            <a:pPr lvl="2"/>
            <a:r>
              <a:rPr lang="en-US" dirty="0"/>
              <a:t>Reset original priority after being scheduled</a:t>
            </a:r>
          </a:p>
        </p:txBody>
      </p:sp>
    </p:spTree>
    <p:extLst>
      <p:ext uri="{BB962C8B-B14F-4D97-AF65-F5344CB8AC3E}">
        <p14:creationId xmlns:p14="http://schemas.microsoft.com/office/powerpoint/2010/main" val="1126246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5C606DA7-AB7D-45F0-8CCF-814154E9D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5105400"/>
            <a:ext cx="1438600" cy="5334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T1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9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Priority Inversion</a:t>
            </a:r>
          </a:p>
        </p:txBody>
      </p:sp>
      <p:cxnSp>
        <p:nvCxnSpPr>
          <p:cNvPr id="25" name="AutoShape 25">
            <a:extLst>
              <a:ext uri="{FF2B5EF4-FFF2-40B4-BE49-F238E27FC236}">
                <a16:creationId xmlns:a16="http://schemas.microsoft.com/office/drawing/2014/main" id="{B56FBA42-7E52-47A6-AA91-AD32ADFE70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90800" y="1995488"/>
            <a:ext cx="0" cy="41005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Text Box 26">
            <a:extLst>
              <a:ext uri="{FF2B5EF4-FFF2-40B4-BE49-F238E27FC236}">
                <a16:creationId xmlns:a16="http://schemas.microsoft.com/office/drawing/2014/main" id="{FF53CE45-93E1-4E2C-9EA2-E15341DA61D8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745784" y="3907632"/>
            <a:ext cx="895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Priority</a:t>
            </a:r>
          </a:p>
        </p:txBody>
      </p:sp>
      <p:cxnSp>
        <p:nvCxnSpPr>
          <p:cNvPr id="28" name="AutoShape 25">
            <a:extLst>
              <a:ext uri="{FF2B5EF4-FFF2-40B4-BE49-F238E27FC236}">
                <a16:creationId xmlns:a16="http://schemas.microsoft.com/office/drawing/2014/main" id="{9D36C92C-B56E-443E-B953-6129BA60A6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6096000"/>
            <a:ext cx="63246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Text Box 26">
            <a:extLst>
              <a:ext uri="{FF2B5EF4-FFF2-40B4-BE49-F238E27FC236}">
                <a16:creationId xmlns:a16="http://schemas.microsoft.com/office/drawing/2014/main" id="{31B46543-05FB-4E59-A973-27B97BE3C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1" y="6232416"/>
            <a:ext cx="649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906365F2-8BEE-4B00-8BD2-A1F0E01BF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501" y="2728119"/>
            <a:ext cx="2180891" cy="533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de-CH" dirty="0"/>
              <a:t>T3</a:t>
            </a:r>
            <a:endParaRPr lang="en-GB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0F9BBB1-1302-4907-90B4-8CFE4214CD0C}"/>
              </a:ext>
            </a:extLst>
          </p:cNvPr>
          <p:cNvCxnSpPr/>
          <p:nvPr/>
        </p:nvCxnSpPr>
        <p:spPr>
          <a:xfrm>
            <a:off x="3581400" y="46482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3E1EA78-ED89-4767-A2C9-016BD2114359}"/>
              </a:ext>
            </a:extLst>
          </p:cNvPr>
          <p:cNvSpPr txBox="1"/>
          <p:nvPr/>
        </p:nvSpPr>
        <p:spPr>
          <a:xfrm>
            <a:off x="2895601" y="4309427"/>
            <a:ext cx="16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Takes Mutex</a:t>
            </a:r>
            <a:endParaRPr lang="en-GB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53505EF-C948-4D9A-A3D1-013BE09C489E}"/>
              </a:ext>
            </a:extLst>
          </p:cNvPr>
          <p:cNvCxnSpPr>
            <a:cxnSpLocks/>
          </p:cNvCxnSpPr>
          <p:nvPr/>
        </p:nvCxnSpPr>
        <p:spPr>
          <a:xfrm flipV="1">
            <a:off x="4439310" y="3261520"/>
            <a:ext cx="9190" cy="1843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EF1741A2-EB90-41D5-B9DA-B3167DA4F6BF}"/>
              </a:ext>
            </a:extLst>
          </p:cNvPr>
          <p:cNvSpPr txBox="1"/>
          <p:nvPr/>
        </p:nvSpPr>
        <p:spPr>
          <a:xfrm rot="16200000">
            <a:off x="3578766" y="360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Preemption</a:t>
            </a:r>
            <a:endParaRPr lang="en-GB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C22DDB4-4F6B-4896-B327-B026717E2632}"/>
              </a:ext>
            </a:extLst>
          </p:cNvPr>
          <p:cNvCxnSpPr>
            <a:cxnSpLocks/>
          </p:cNvCxnSpPr>
          <p:nvPr/>
        </p:nvCxnSpPr>
        <p:spPr>
          <a:xfrm>
            <a:off x="6629391" y="3261519"/>
            <a:ext cx="0" cy="699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525FBA52-A832-4BC2-9C1B-F23FBC3DF3D7}"/>
              </a:ext>
            </a:extLst>
          </p:cNvPr>
          <p:cNvSpPr txBox="1"/>
          <p:nvPr/>
        </p:nvSpPr>
        <p:spPr>
          <a:xfrm>
            <a:off x="4448501" y="1687700"/>
            <a:ext cx="2418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Can not </a:t>
            </a:r>
            <a:r>
              <a:rPr lang="de-CH" dirty="0" err="1"/>
              <a:t>take</a:t>
            </a:r>
            <a:r>
              <a:rPr lang="de-CH" dirty="0"/>
              <a:t> Mutex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blocks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allows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other</a:t>
            </a:r>
            <a:r>
              <a:rPr lang="de-CH" dirty="0">
                <a:sym typeface="Wingdings" panose="05000000000000000000" pitchFamily="2" charset="2"/>
              </a:rPr>
              <a:t> T2 </a:t>
            </a:r>
            <a:r>
              <a:rPr lang="de-CH" dirty="0" err="1">
                <a:sym typeface="Wingdings" panose="05000000000000000000" pitchFamily="2" charset="2"/>
              </a:rPr>
              <a:t>to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run</a:t>
            </a:r>
            <a:endParaRPr lang="en-GB" dirty="0"/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id="{FE694C77-CF6A-4E9B-A69A-895F3D943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391" y="3960693"/>
            <a:ext cx="14386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de-CH" dirty="0"/>
              <a:t>T2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410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8A2EB2-9C8E-3C45-B0A1-36190F36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CPU and I/O bound tasks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0F06F01-E1F0-5D4D-9328-7C0A7160C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865"/>
            <a:ext cx="86825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48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C8B8F-8A82-5545-A8B9-1F5BC7E8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Multilevel Feedback Queues (interactive workloads)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937C5-00AC-B043-8E97-590833D1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idea as priority queues</a:t>
            </a:r>
          </a:p>
          <a:p>
            <a:r>
              <a:rPr lang="en-US" dirty="0"/>
              <a:t>Idea: prioritize I/0 tasks	</a:t>
            </a:r>
          </a:p>
          <a:p>
            <a:pPr lvl="1"/>
            <a:r>
              <a:rPr lang="en-US" dirty="0"/>
              <a:t>Solution: use priority queue and reduce priority of processes which use their  entire quantum</a:t>
            </a:r>
          </a:p>
          <a:p>
            <a:pPr lvl="1"/>
            <a:r>
              <a:rPr lang="en-US" dirty="0"/>
              <a:t>I/0 bound processes tend to only use part of their quantum, so remain high priority</a:t>
            </a:r>
          </a:p>
        </p:txBody>
      </p:sp>
    </p:spTree>
    <p:extLst>
      <p:ext uri="{BB962C8B-B14F-4D97-AF65-F5344CB8AC3E}">
        <p14:creationId xmlns:p14="http://schemas.microsoft.com/office/powerpoint/2010/main" val="2894546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34AD6-E776-6B41-9B26-17EEB874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Rate monotonic scheduling (real time scheduling)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E76F82-7AB7-F14A-A1CA-EA937DF2B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 periodic tasks by always running task with shortest period first.</a:t>
            </a:r>
          </a:p>
          <a:p>
            <a:r>
              <a:rPr lang="en-US" dirty="0"/>
              <a:t>Will find schedule if: 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18420E8-8C2A-4A45-851E-E190E0D6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240" y="2327910"/>
            <a:ext cx="4318000" cy="1257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1F612C-9088-B24D-8631-BA18FB37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70" y="3490436"/>
            <a:ext cx="4254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5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19E2D-8F83-044C-ABFB-5A66A3A4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Earliest deadline first (real time scheduling)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C6AA4-5ECA-514A-AEA9-3707627D6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 tasks with earliest deadline first </a:t>
            </a:r>
          </a:p>
          <a:p>
            <a:r>
              <a:rPr lang="en-US" dirty="0"/>
              <a:t>Will find schedule if: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F71A25-ECB7-924A-A996-1452D235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169160"/>
            <a:ext cx="2374900" cy="1117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CD0EC5-B1B8-3246-912D-D79223CC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3421697"/>
            <a:ext cx="4254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2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A8D32-3704-B34B-ACE4-65608134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7BB4E88-1D89-154B-9E34-C244CBFC7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359" y="1331484"/>
            <a:ext cx="4817253" cy="489558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C195FEBC-75B6-6649-ACA3-EAC109AB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2" b="1992"/>
          <a:stretch/>
        </p:blipFill>
        <p:spPr>
          <a:xfrm>
            <a:off x="5019229" y="1778696"/>
            <a:ext cx="6545954" cy="388306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EDF5E4D-3031-3F41-ADDB-2960A3B934DE}"/>
              </a:ext>
            </a:extLst>
          </p:cNvPr>
          <p:cNvSpPr txBox="1"/>
          <p:nvPr/>
        </p:nvSpPr>
        <p:spPr>
          <a:xfrm>
            <a:off x="1247686" y="1623701"/>
            <a:ext cx="222191" cy="154995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B024F82-20D5-F241-8879-8F5B815875B9}"/>
              </a:ext>
            </a:extLst>
          </p:cNvPr>
          <p:cNvSpPr txBox="1"/>
          <p:nvPr/>
        </p:nvSpPr>
        <p:spPr>
          <a:xfrm>
            <a:off x="3468169" y="1853013"/>
            <a:ext cx="222191" cy="154995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41E5C8-26C2-654E-BD48-E66EF1F54373}"/>
              </a:ext>
            </a:extLst>
          </p:cNvPr>
          <p:cNvSpPr txBox="1"/>
          <p:nvPr/>
        </p:nvSpPr>
        <p:spPr>
          <a:xfrm>
            <a:off x="1276690" y="2592289"/>
            <a:ext cx="222191" cy="154995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3259968-AF0C-B740-811A-ABC1728FCADA}"/>
              </a:ext>
            </a:extLst>
          </p:cNvPr>
          <p:cNvSpPr txBox="1"/>
          <p:nvPr/>
        </p:nvSpPr>
        <p:spPr>
          <a:xfrm>
            <a:off x="3468169" y="3803882"/>
            <a:ext cx="222191" cy="154995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FA178B5-B05A-0748-A277-BFFA46EC03DA}"/>
              </a:ext>
            </a:extLst>
          </p:cNvPr>
          <p:cNvSpPr txBox="1"/>
          <p:nvPr/>
        </p:nvSpPr>
        <p:spPr>
          <a:xfrm>
            <a:off x="2919094" y="2196489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D770CCE-FC1C-1940-9C6B-D2BA9613489F}"/>
              </a:ext>
            </a:extLst>
          </p:cNvPr>
          <p:cNvSpPr txBox="1"/>
          <p:nvPr/>
        </p:nvSpPr>
        <p:spPr>
          <a:xfrm>
            <a:off x="1801780" y="1967961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24C2490-2436-6A4B-BFFB-6AF868491E31}"/>
              </a:ext>
            </a:extLst>
          </p:cNvPr>
          <p:cNvSpPr txBox="1"/>
          <p:nvPr/>
        </p:nvSpPr>
        <p:spPr>
          <a:xfrm>
            <a:off x="3210410" y="4050874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239AC97-B32E-0040-A0C8-32A2EF63791D}"/>
              </a:ext>
            </a:extLst>
          </p:cNvPr>
          <p:cNvSpPr txBox="1"/>
          <p:nvPr/>
        </p:nvSpPr>
        <p:spPr>
          <a:xfrm>
            <a:off x="1276690" y="2102359"/>
            <a:ext cx="371900" cy="16695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D67D71F-494C-5347-80B6-F64D114327ED}"/>
              </a:ext>
            </a:extLst>
          </p:cNvPr>
          <p:cNvSpPr txBox="1"/>
          <p:nvPr/>
        </p:nvSpPr>
        <p:spPr>
          <a:xfrm>
            <a:off x="3302428" y="2822467"/>
            <a:ext cx="371900" cy="16695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7F625D7-8186-E140-87FB-0C7F791EB570}"/>
              </a:ext>
            </a:extLst>
          </p:cNvPr>
          <p:cNvSpPr txBox="1"/>
          <p:nvPr/>
        </p:nvSpPr>
        <p:spPr>
          <a:xfrm>
            <a:off x="1648590" y="3155077"/>
            <a:ext cx="371900" cy="16695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C17549B-FF30-D141-BC9B-B63C8EF993C7}"/>
              </a:ext>
            </a:extLst>
          </p:cNvPr>
          <p:cNvSpPr txBox="1"/>
          <p:nvPr/>
        </p:nvSpPr>
        <p:spPr>
          <a:xfrm>
            <a:off x="3328665" y="4758281"/>
            <a:ext cx="371900" cy="16695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63B2914-79D2-B54D-BAC5-6A2CD9D7303B}"/>
              </a:ext>
            </a:extLst>
          </p:cNvPr>
          <p:cNvSpPr txBox="1"/>
          <p:nvPr/>
        </p:nvSpPr>
        <p:spPr>
          <a:xfrm>
            <a:off x="2916958" y="4144798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23A5FB7-1EDA-8947-9F8C-A87A133A04FF}"/>
              </a:ext>
            </a:extLst>
          </p:cNvPr>
          <p:cNvSpPr txBox="1"/>
          <p:nvPr/>
        </p:nvSpPr>
        <p:spPr>
          <a:xfrm>
            <a:off x="1414243" y="2975084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CE47C68-9A22-3143-93F0-0C0804C2CC64}"/>
              </a:ext>
            </a:extLst>
          </p:cNvPr>
          <p:cNvSpPr txBox="1"/>
          <p:nvPr/>
        </p:nvSpPr>
        <p:spPr>
          <a:xfrm>
            <a:off x="1264286" y="2795538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6E2E36E-44C2-FE4A-B5CB-4F96899D64CE}"/>
              </a:ext>
            </a:extLst>
          </p:cNvPr>
          <p:cNvSpPr txBox="1"/>
          <p:nvPr/>
        </p:nvSpPr>
        <p:spPr>
          <a:xfrm>
            <a:off x="1742522" y="2422497"/>
            <a:ext cx="277968" cy="166267"/>
          </a:xfrm>
          <a:prstGeom prst="rect">
            <a:avLst/>
          </a:prstGeom>
          <a:solidFill>
            <a:srgbClr val="7030A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5FD3587-8F36-974B-88AF-793522317A25}"/>
              </a:ext>
            </a:extLst>
          </p:cNvPr>
          <p:cNvSpPr txBox="1"/>
          <p:nvPr/>
        </p:nvSpPr>
        <p:spPr>
          <a:xfrm>
            <a:off x="3271521" y="3262742"/>
            <a:ext cx="277968" cy="166267"/>
          </a:xfrm>
          <a:prstGeom prst="rect">
            <a:avLst/>
          </a:prstGeom>
          <a:solidFill>
            <a:srgbClr val="7030A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FAF341D-CCE7-7047-A711-C973D1140F55}"/>
              </a:ext>
            </a:extLst>
          </p:cNvPr>
          <p:cNvSpPr txBox="1"/>
          <p:nvPr/>
        </p:nvSpPr>
        <p:spPr>
          <a:xfrm>
            <a:off x="1796863" y="3388856"/>
            <a:ext cx="277968" cy="166267"/>
          </a:xfrm>
          <a:prstGeom prst="rect">
            <a:avLst/>
          </a:prstGeom>
          <a:solidFill>
            <a:srgbClr val="7030A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20B1DE7-9E9F-5E48-92F9-61B87D6CA83C}"/>
              </a:ext>
            </a:extLst>
          </p:cNvPr>
          <p:cNvSpPr txBox="1"/>
          <p:nvPr/>
        </p:nvSpPr>
        <p:spPr>
          <a:xfrm>
            <a:off x="2916958" y="5112244"/>
            <a:ext cx="277968" cy="166267"/>
          </a:xfrm>
          <a:prstGeom prst="rect">
            <a:avLst/>
          </a:prstGeom>
          <a:solidFill>
            <a:srgbClr val="7030A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9329720-4F8E-7B4A-9F8E-A4AA7C47F945}"/>
              </a:ext>
            </a:extLst>
          </p:cNvPr>
          <p:cNvSpPr txBox="1"/>
          <p:nvPr/>
        </p:nvSpPr>
        <p:spPr>
          <a:xfrm>
            <a:off x="1451714" y="3748606"/>
            <a:ext cx="277968" cy="166267"/>
          </a:xfrm>
          <a:prstGeom prst="rect">
            <a:avLst/>
          </a:prstGeom>
          <a:solidFill>
            <a:srgbClr val="C8C0E9">
              <a:alpha val="40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A11560E-CA73-864F-9F4B-F530F6D8684F}"/>
              </a:ext>
            </a:extLst>
          </p:cNvPr>
          <p:cNvSpPr txBox="1"/>
          <p:nvPr/>
        </p:nvSpPr>
        <p:spPr>
          <a:xfrm>
            <a:off x="3396360" y="5754751"/>
            <a:ext cx="277968" cy="166267"/>
          </a:xfrm>
          <a:prstGeom prst="rect">
            <a:avLst/>
          </a:prstGeom>
          <a:solidFill>
            <a:srgbClr val="C8C0E9">
              <a:alpha val="40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E52FEB8F-F564-D347-BFBF-E520470B1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23" y="392190"/>
            <a:ext cx="8661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01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device?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Specifically, to an OS programmer:</a:t>
            </a:r>
          </a:p>
          <a:p>
            <a:r>
              <a:rPr lang="en-US" dirty="0"/>
              <a:t>Piece of hardware visible from software</a:t>
            </a:r>
          </a:p>
          <a:p>
            <a:r>
              <a:rPr lang="en-US" dirty="0"/>
              <a:t>Occupies some location on a </a:t>
            </a:r>
            <a:r>
              <a:rPr lang="en-US" dirty="0">
                <a:solidFill>
                  <a:srgbClr val="FF0000"/>
                </a:solidFill>
              </a:rPr>
              <a:t>bus</a:t>
            </a:r>
          </a:p>
          <a:p>
            <a:r>
              <a:rPr lang="en-US" dirty="0"/>
              <a:t>Set of </a:t>
            </a:r>
            <a:r>
              <a:rPr lang="en-US" dirty="0">
                <a:solidFill>
                  <a:srgbClr val="FF0000"/>
                </a:solidFill>
              </a:rPr>
              <a:t>registers</a:t>
            </a:r>
          </a:p>
          <a:p>
            <a:pPr lvl="1"/>
            <a:r>
              <a:rPr lang="en-US" dirty="0"/>
              <a:t>Memory mapped or I/O space</a:t>
            </a:r>
          </a:p>
          <a:p>
            <a:r>
              <a:rPr lang="en-US" dirty="0"/>
              <a:t>Source of </a:t>
            </a:r>
            <a:r>
              <a:rPr lang="en-US" dirty="0">
                <a:solidFill>
                  <a:srgbClr val="FF0000"/>
                </a:solidFill>
              </a:rPr>
              <a:t>interrupts</a:t>
            </a:r>
          </a:p>
          <a:p>
            <a:r>
              <a:rPr lang="en-US" dirty="0"/>
              <a:t>May initiate </a:t>
            </a:r>
            <a:r>
              <a:rPr lang="en-US" dirty="0">
                <a:solidFill>
                  <a:srgbClr val="FF0000"/>
                </a:solidFill>
              </a:rPr>
              <a:t>Direct Memory Access </a:t>
            </a:r>
            <a:r>
              <a:rPr lang="en-US" dirty="0"/>
              <a:t>transfers</a:t>
            </a:r>
          </a:p>
        </p:txBody>
      </p:sp>
    </p:spTree>
    <p:extLst>
      <p:ext uri="{BB962C8B-B14F-4D97-AF65-F5344CB8AC3E}">
        <p14:creationId xmlns:p14="http://schemas.microsoft.com/office/powerpoint/2010/main" val="1650202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00F6D-948C-024A-AB1C-94387921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Programmed I/O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17300CB-01BE-B147-84DC-2DD8D43D9B8A}"/>
              </a:ext>
            </a:extLst>
          </p:cNvPr>
          <p:cNvSpPr/>
          <p:nvPr/>
        </p:nvSpPr>
        <p:spPr>
          <a:xfrm>
            <a:off x="2206114" y="1690688"/>
            <a:ext cx="1976284" cy="14600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EB2AAD1-FC7A-E54E-BA96-CA6C396A3BBA}"/>
              </a:ext>
            </a:extLst>
          </p:cNvPr>
          <p:cNvSpPr/>
          <p:nvPr/>
        </p:nvSpPr>
        <p:spPr>
          <a:xfrm>
            <a:off x="8278762" y="1690688"/>
            <a:ext cx="1976284" cy="14600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D164BD-6055-B94A-9D70-8591CD7313FF}"/>
              </a:ext>
            </a:extLst>
          </p:cNvPr>
          <p:cNvSpPr/>
          <p:nvPr/>
        </p:nvSpPr>
        <p:spPr>
          <a:xfrm>
            <a:off x="5319252" y="4208206"/>
            <a:ext cx="1976284" cy="14600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1A1BDE0-382B-164A-B054-74818D78FA21}"/>
              </a:ext>
            </a:extLst>
          </p:cNvPr>
          <p:cNvCxnSpPr>
            <a:cxnSpLocks/>
          </p:cNvCxnSpPr>
          <p:nvPr/>
        </p:nvCxnSpPr>
        <p:spPr>
          <a:xfrm>
            <a:off x="3194256" y="3150778"/>
            <a:ext cx="2124996" cy="178747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0225BF3-9878-6245-BD42-AAC8BB48CDA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82398" y="2420733"/>
            <a:ext cx="4096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A1487CF-8A83-F04A-A724-93B1A3520856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flipH="1">
            <a:off x="7295536" y="3150778"/>
            <a:ext cx="1971368" cy="1787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AE16618-B6DD-C248-B8CF-8028B7B30EE4}"/>
              </a:ext>
            </a:extLst>
          </p:cNvPr>
          <p:cNvSpPr txBox="1"/>
          <p:nvPr/>
        </p:nvSpPr>
        <p:spPr>
          <a:xfrm>
            <a:off x="5319252" y="1892020"/>
            <a:ext cx="175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Programmed I/O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9EE7AE-9ED9-6844-A173-A98D09CE8381}"/>
              </a:ext>
            </a:extLst>
          </p:cNvPr>
          <p:cNvSpPr txBox="1"/>
          <p:nvPr/>
        </p:nvSpPr>
        <p:spPr>
          <a:xfrm>
            <a:off x="8244674" y="4085923"/>
            <a:ext cx="175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Programmed I/O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9311C6C-93C6-3E48-9CB5-2669B1BAE2C0}"/>
              </a:ext>
            </a:extLst>
          </p:cNvPr>
          <p:cNvSpPr txBox="1"/>
          <p:nvPr/>
        </p:nvSpPr>
        <p:spPr>
          <a:xfrm>
            <a:off x="3550040" y="420820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DMA</a:t>
            </a:r>
          </a:p>
        </p:txBody>
      </p:sp>
    </p:spTree>
    <p:extLst>
      <p:ext uri="{BB962C8B-B14F-4D97-AF65-F5344CB8AC3E}">
        <p14:creationId xmlns:p14="http://schemas.microsoft.com/office/powerpoint/2010/main" val="302266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Direct Memory Access (DMA)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</a:t>
            </a:r>
            <a:r>
              <a:rPr lang="en-US" i="1" dirty="0"/>
              <a:t>programmed I/O </a:t>
            </a:r>
            <a:r>
              <a:rPr lang="en-US" dirty="0"/>
              <a:t>for lots of data (requires CPU)</a:t>
            </a:r>
          </a:p>
          <a:p>
            <a:r>
              <a:rPr lang="en-US" dirty="0"/>
              <a:t>Device needs to be able to do DMA (</a:t>
            </a:r>
            <a:r>
              <a:rPr lang="en-US" i="1" dirty="0"/>
              <a:t>DMA controller)</a:t>
            </a:r>
          </a:p>
          <a:p>
            <a:pPr lvl="1"/>
            <a:r>
              <a:rPr lang="en-US" dirty="0"/>
              <a:t>Generally built-in these days</a:t>
            </a:r>
          </a:p>
          <a:p>
            <a:r>
              <a:rPr lang="en-US" dirty="0"/>
              <a:t>Bypasses CPU to transfer data directly between I/O device and memory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Doesn’t take up CPU time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Can save memory bandwidth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Only one interrupt per transfer</a:t>
            </a:r>
          </a:p>
        </p:txBody>
      </p:sp>
    </p:spTree>
    <p:extLst>
      <p:ext uri="{BB962C8B-B14F-4D97-AF65-F5344CB8AC3E}">
        <p14:creationId xmlns:p14="http://schemas.microsoft.com/office/powerpoint/2010/main" val="1483799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I/O Protection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DMA operations can be dangerous to normal system operations because they directly access memory!</a:t>
            </a:r>
          </a:p>
          <a:p>
            <a:r>
              <a:rPr lang="en-US" dirty="0">
                <a:solidFill>
                  <a:srgbClr val="00B050"/>
                </a:solidFill>
                <a:sym typeface="Symbol"/>
              </a:rPr>
              <a:t> </a:t>
            </a:r>
            <a:r>
              <a:rPr lang="en-US" dirty="0">
                <a:solidFill>
                  <a:srgbClr val="00B050"/>
                </a:solidFill>
              </a:rPr>
              <a:t>need IOMMU (I/O Memory Management Unit) to ensure that devices only access memory that they’re supposed to access</a:t>
            </a:r>
          </a:p>
          <a:p>
            <a:r>
              <a:rPr lang="en-US" dirty="0">
                <a:solidFill>
                  <a:srgbClr val="00B050"/>
                </a:solidFill>
              </a:rPr>
              <a:t>Need to invalidate cache before transfer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01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device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Programmed I/O with polling.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Polling is too slow (CPU cycles, response latency)</a:t>
            </a:r>
          </a:p>
          <a:p>
            <a:pPr lvl="1"/>
            <a:r>
              <a:rPr lang="en-US" dirty="0">
                <a:solidFill>
                  <a:srgbClr val="00B050"/>
                </a:solidFill>
                <a:sym typeface="Symbol"/>
              </a:rPr>
              <a:t> </a:t>
            </a:r>
            <a:r>
              <a:rPr lang="en-US" dirty="0">
                <a:solidFill>
                  <a:srgbClr val="00B050"/>
                </a:solidFill>
              </a:rPr>
              <a:t>Interrupts notify CPU device needs attention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Programmed I/O with interrupts. 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CPU spends too much time copying data</a:t>
            </a:r>
          </a:p>
          <a:p>
            <a:pPr lvl="1"/>
            <a:r>
              <a:rPr lang="en-US" dirty="0">
                <a:solidFill>
                  <a:srgbClr val="00B050"/>
                </a:solidFill>
                <a:sym typeface="Symbol"/>
              </a:rPr>
              <a:t> DMA allows CPU and device to operate in parallel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Symbol"/>
              </a:rPr>
              <a:t>DMA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162E-8523-4C79-92BE-5F2A981E0DF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956992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97A7B-226A-9C4F-B8DB-FA81D946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Quiz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8125F58-9607-1344-9EA7-427FCC9A1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360" y="1690688"/>
            <a:ext cx="7620000" cy="11684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E62D1EE-BE6B-1A4C-BA7D-8CD1B131BF68}"/>
              </a:ext>
            </a:extLst>
          </p:cNvPr>
          <p:cNvSpPr txBox="1"/>
          <p:nvPr/>
        </p:nvSpPr>
        <p:spPr>
          <a:xfrm>
            <a:off x="975360" y="2859088"/>
            <a:ext cx="917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two half-context-switches?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Because a </a:t>
            </a:r>
          </a:p>
        </p:txBody>
      </p:sp>
    </p:spTree>
    <p:extLst>
      <p:ext uri="{BB962C8B-B14F-4D97-AF65-F5344CB8AC3E}">
        <p14:creationId xmlns:p14="http://schemas.microsoft.com/office/powerpoint/2010/main" val="207907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8D327A-C6BA-244A-AF20-AFA8E4A8D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Both clients start with the same initial ticket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  and timeouts A  = B . Assume that both clients start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. What will happen?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Answer:  A possible worst-case scenario is when all clients start their attempt to execute a command (approximately) at the same time, use the same timeout and the same initial ticket number.</a:t>
                </a:r>
              </a:p>
              <a:p>
                <a:pPr marL="0" indent="0">
                  <a:buNone/>
                </a:pPr>
                <a:r>
                  <a:rPr lang="en-US" i="1" dirty="0"/>
                  <a:t>In that case it can happen that two clients always invalidate each others tickets, and no client ever succeeds with finding a majority for its proposal messages.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8D327A-C6BA-244A-AF20-AFA8E4A8D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1206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3D6E2673-660A-634B-B672-B4CC0AA5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</p:spTree>
    <p:extLst>
      <p:ext uri="{BB962C8B-B14F-4D97-AF65-F5344CB8AC3E}">
        <p14:creationId xmlns:p14="http://schemas.microsoft.com/office/powerpoint/2010/main" val="14126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B70865A-DAD0-E14D-A0B4-A57164750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65" y="1164309"/>
            <a:ext cx="9004300" cy="42672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8A614DA-39C9-9148-989F-EDEC0DC3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64B3EC9-31BB-BF4D-A69D-4219C5CA13D5}"/>
              </a:ext>
            </a:extLst>
          </p:cNvPr>
          <p:cNvSpPr txBox="1"/>
          <p:nvPr/>
        </p:nvSpPr>
        <p:spPr>
          <a:xfrm>
            <a:off x="838200" y="5584362"/>
            <a:ext cx="9852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Answers:</a:t>
            </a:r>
          </a:p>
          <a:p>
            <a:r>
              <a:rPr lang="en-US" i="1" dirty="0"/>
              <a:t> a) No, it is not beneficial since same scenario can occur: two clients get </a:t>
            </a:r>
            <a:r>
              <a:rPr lang="en-US" i="1" dirty="0" err="1"/>
              <a:t>nack</a:t>
            </a:r>
            <a:r>
              <a:rPr lang="en-US" i="1" dirty="0"/>
              <a:t>(100) and then both at the </a:t>
            </a:r>
          </a:p>
          <a:p>
            <a:r>
              <a:rPr lang="en-US" i="1" dirty="0"/>
              <a:t>same time try 101 etc.</a:t>
            </a:r>
          </a:p>
          <a:p>
            <a:r>
              <a:rPr lang="en-US" i="1" dirty="0"/>
              <a:t>b) Exponential </a:t>
            </a:r>
            <a:r>
              <a:rPr lang="en-US" i="1" dirty="0" err="1"/>
              <a:t>backoff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2200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5C055-5D5A-3147-91E1-8E3DE5B3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12D7C3F-D2D3-604A-85EE-46BD2A583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61"/>
            <a:ext cx="4328397" cy="49540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5DD66D1-ED99-674F-A185-05A73D0B1487}"/>
              </a:ext>
            </a:extLst>
          </p:cNvPr>
          <p:cNvSpPr/>
          <p:nvPr/>
        </p:nvSpPr>
        <p:spPr>
          <a:xfrm>
            <a:off x="6650417" y="240415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2D5F06-ED7A-4B48-B9F7-23EF91140097}"/>
              </a:ext>
            </a:extLst>
          </p:cNvPr>
          <p:cNvSpPr/>
          <p:nvPr/>
        </p:nvSpPr>
        <p:spPr>
          <a:xfrm>
            <a:off x="6890740" y="189376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F1CC1D-A156-5D4D-944A-994D2EF8CA7E}"/>
              </a:ext>
            </a:extLst>
          </p:cNvPr>
          <p:cNvSpPr/>
          <p:nvPr/>
        </p:nvSpPr>
        <p:spPr>
          <a:xfrm>
            <a:off x="8060466" y="238198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0802E4A-F2E5-8745-A3AC-1983C23F88C7}"/>
              </a:ext>
            </a:extLst>
          </p:cNvPr>
          <p:cNvCxnSpPr>
            <a:cxnSpLocks/>
          </p:cNvCxnSpPr>
          <p:nvPr/>
        </p:nvCxnSpPr>
        <p:spPr>
          <a:xfrm flipV="1">
            <a:off x="6809953" y="2076070"/>
            <a:ext cx="161573" cy="32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3A05FD8-CC1F-6049-9B4A-9C182194199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6873155" y="2488774"/>
            <a:ext cx="1187311" cy="2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4EF7D7-1878-7049-8598-FF5D53A7492F}"/>
              </a:ext>
            </a:extLst>
          </p:cNvPr>
          <p:cNvCxnSpPr>
            <a:cxnSpLocks/>
            <a:stCxn id="7" idx="3"/>
            <a:endCxn id="5" idx="5"/>
          </p:cNvCxnSpPr>
          <p:nvPr/>
        </p:nvCxnSpPr>
        <p:spPr>
          <a:xfrm flipH="1">
            <a:off x="6840536" y="2564285"/>
            <a:ext cx="1252549" cy="22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krümmte Verbindung 18">
            <a:extLst>
              <a:ext uri="{FF2B5EF4-FFF2-40B4-BE49-F238E27FC236}">
                <a16:creationId xmlns:a16="http://schemas.microsoft.com/office/drawing/2014/main" id="{84F01CA0-F8CF-9643-BF83-507612D7D59E}"/>
              </a:ext>
            </a:extLst>
          </p:cNvPr>
          <p:cNvCxnSpPr>
            <a:stCxn id="5" idx="4"/>
            <a:endCxn id="5" idx="2"/>
          </p:cNvCxnSpPr>
          <p:nvPr/>
        </p:nvCxnSpPr>
        <p:spPr>
          <a:xfrm rot="5400000" flipH="1">
            <a:off x="6652707" y="2508651"/>
            <a:ext cx="106789" cy="111369"/>
          </a:xfrm>
          <a:prstGeom prst="curvedConnector4">
            <a:avLst>
              <a:gd name="adj1" fmla="val -214067"/>
              <a:gd name="adj2" fmla="val 3052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>
            <a:extLst>
              <a:ext uri="{FF2B5EF4-FFF2-40B4-BE49-F238E27FC236}">
                <a16:creationId xmlns:a16="http://schemas.microsoft.com/office/drawing/2014/main" id="{8B4F2C8F-4362-D248-9A07-4E4EC6A95BA7}"/>
              </a:ext>
            </a:extLst>
          </p:cNvPr>
          <p:cNvCxnSpPr>
            <a:stCxn id="6" idx="1"/>
            <a:endCxn id="6" idx="6"/>
          </p:cNvCxnSpPr>
          <p:nvPr/>
        </p:nvCxnSpPr>
        <p:spPr>
          <a:xfrm rot="16200000" flipH="1">
            <a:off x="6980662" y="1867744"/>
            <a:ext cx="75512" cy="190119"/>
          </a:xfrm>
          <a:prstGeom prst="curvedConnector4">
            <a:avLst>
              <a:gd name="adj1" fmla="val -344155"/>
              <a:gd name="adj2" fmla="val 220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 nach unten 24">
            <a:extLst>
              <a:ext uri="{FF2B5EF4-FFF2-40B4-BE49-F238E27FC236}">
                <a16:creationId xmlns:a16="http://schemas.microsoft.com/office/drawing/2014/main" id="{ACED3BAB-0F40-1E46-9BCB-A7495A7019F6}"/>
              </a:ext>
            </a:extLst>
          </p:cNvPr>
          <p:cNvSpPr/>
          <p:nvPr/>
        </p:nvSpPr>
        <p:spPr>
          <a:xfrm>
            <a:off x="7488981" y="2744909"/>
            <a:ext cx="386862" cy="9378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B1D518C-59F6-9044-825F-A07D091AD5F3}"/>
              </a:ext>
            </a:extLst>
          </p:cNvPr>
          <p:cNvSpPr/>
          <p:nvPr/>
        </p:nvSpPr>
        <p:spPr>
          <a:xfrm>
            <a:off x="6802741" y="452515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310440-AC29-E74D-A55B-442B991818E4}"/>
              </a:ext>
            </a:extLst>
          </p:cNvPr>
          <p:cNvSpPr/>
          <p:nvPr/>
        </p:nvSpPr>
        <p:spPr>
          <a:xfrm>
            <a:off x="7043064" y="40147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CFFDBF-0389-BB45-935D-54B184AF519C}"/>
              </a:ext>
            </a:extLst>
          </p:cNvPr>
          <p:cNvSpPr/>
          <p:nvPr/>
        </p:nvSpPr>
        <p:spPr>
          <a:xfrm>
            <a:off x="8212790" y="4502986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1D249AD-FAE1-3D4C-B40B-66C91E10FF91}"/>
              </a:ext>
            </a:extLst>
          </p:cNvPr>
          <p:cNvCxnSpPr>
            <a:cxnSpLocks/>
            <a:stCxn id="27" idx="3"/>
            <a:endCxn id="26" idx="0"/>
          </p:cNvCxnSpPr>
          <p:nvPr/>
        </p:nvCxnSpPr>
        <p:spPr>
          <a:xfrm flipH="1">
            <a:off x="6914110" y="4197072"/>
            <a:ext cx="161573" cy="3280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A4F6E36-4A1C-8243-8587-44A725884157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7025479" y="4609776"/>
            <a:ext cx="1187311" cy="22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krümmte Verbindung 31">
            <a:extLst>
              <a:ext uri="{FF2B5EF4-FFF2-40B4-BE49-F238E27FC236}">
                <a16:creationId xmlns:a16="http://schemas.microsoft.com/office/drawing/2014/main" id="{5CA6CC48-E08B-7044-9941-89EE31B9FC6F}"/>
              </a:ext>
            </a:extLst>
          </p:cNvPr>
          <p:cNvCxnSpPr>
            <a:cxnSpLocks/>
            <a:stCxn id="26" idx="4"/>
            <a:endCxn id="26" idx="2"/>
          </p:cNvCxnSpPr>
          <p:nvPr/>
        </p:nvCxnSpPr>
        <p:spPr>
          <a:xfrm rot="5400000" flipH="1">
            <a:off x="6805031" y="4629653"/>
            <a:ext cx="106789" cy="111369"/>
          </a:xfrm>
          <a:prstGeom prst="curvedConnector4">
            <a:avLst>
              <a:gd name="adj1" fmla="val -214067"/>
              <a:gd name="adj2" fmla="val 3052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C7F5023E-5826-1D4E-A803-9124A17F3AEE}"/>
              </a:ext>
            </a:extLst>
          </p:cNvPr>
          <p:cNvCxnSpPr>
            <a:cxnSpLocks/>
            <a:stCxn id="27" idx="1"/>
            <a:endCxn id="27" idx="6"/>
          </p:cNvCxnSpPr>
          <p:nvPr/>
        </p:nvCxnSpPr>
        <p:spPr>
          <a:xfrm rot="16200000" flipH="1">
            <a:off x="7132986" y="3988746"/>
            <a:ext cx="75512" cy="190119"/>
          </a:xfrm>
          <a:prstGeom prst="curvedConnector4">
            <a:avLst>
              <a:gd name="adj1" fmla="val -344155"/>
              <a:gd name="adj2" fmla="val 22024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978BE4E-EBC2-CC4D-A201-01F9C41890E6}"/>
                  </a:ext>
                </a:extLst>
              </p:cNvPr>
              <p:cNvSpPr txBox="1"/>
              <p:nvPr/>
            </p:nvSpPr>
            <p:spPr>
              <a:xfrm>
                <a:off x="7195464" y="4306183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Propose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978BE4E-EBC2-CC4D-A201-01F9C4189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464" y="4306183"/>
                <a:ext cx="1155573" cy="307777"/>
              </a:xfrm>
              <a:prstGeom prst="rect">
                <a:avLst/>
              </a:prstGeom>
              <a:blipFill>
                <a:blip r:embed="rId3"/>
                <a:stretch>
                  <a:fillRect l="-21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8529A82-1E0E-D043-B61B-A66B5A02A789}"/>
                  </a:ext>
                </a:extLst>
              </p:cNvPr>
              <p:cNvSpPr txBox="1"/>
              <p:nvPr/>
            </p:nvSpPr>
            <p:spPr>
              <a:xfrm>
                <a:off x="6110229" y="4966268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Propose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8529A82-1E0E-D043-B61B-A66B5A02A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229" y="4966268"/>
                <a:ext cx="1155573" cy="307777"/>
              </a:xfrm>
              <a:prstGeom prst="rect">
                <a:avLst/>
              </a:prstGeom>
              <a:blipFill>
                <a:blip r:embed="rId4"/>
                <a:stretch>
                  <a:fillRect l="-108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id="{451EE5D0-296F-524A-B82C-90ED7D0273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02713" y="4445683"/>
            <a:ext cx="75512" cy="190119"/>
          </a:xfrm>
          <a:prstGeom prst="curvedConnector4">
            <a:avLst>
              <a:gd name="adj1" fmla="val -344155"/>
              <a:gd name="adj2" fmla="val 2202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918EE6F-08E6-2144-9A24-BA820FCF5A10}"/>
                  </a:ext>
                </a:extLst>
              </p:cNvPr>
              <p:cNvSpPr txBox="1"/>
              <p:nvPr/>
            </p:nvSpPr>
            <p:spPr>
              <a:xfrm>
                <a:off x="8288945" y="3965472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Propose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918EE6F-08E6-2144-9A24-BA820FCF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945" y="3965472"/>
                <a:ext cx="1155573" cy="307777"/>
              </a:xfrm>
              <a:prstGeom prst="rect">
                <a:avLst/>
              </a:prstGeom>
              <a:blipFill>
                <a:blip r:embed="rId5"/>
                <a:stretch>
                  <a:fillRect l="-1087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DACFB66-F53B-E04B-A417-A3C0379F3EC3}"/>
                  </a:ext>
                </a:extLst>
              </p:cNvPr>
              <p:cNvSpPr txBox="1"/>
              <p:nvPr/>
            </p:nvSpPr>
            <p:spPr>
              <a:xfrm>
                <a:off x="6014478" y="4126224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Propose </a:t>
                </a:r>
                <a14:m>
                  <m:oMath xmlns:m="http://schemas.openxmlformats.org/officeDocument/2006/math">
                    <m:r>
                      <a:rPr lang="de-CH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DACFB66-F53B-E04B-A417-A3C0379F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78" y="4126224"/>
                <a:ext cx="1155573" cy="307777"/>
              </a:xfrm>
              <a:prstGeom prst="rect">
                <a:avLst/>
              </a:prstGeom>
              <a:blipFill>
                <a:blip r:embed="rId6"/>
                <a:stretch>
                  <a:fillRect l="-21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36E9044E-EB0F-0F48-BA8F-120729E5CAEF}"/>
                  </a:ext>
                </a:extLst>
              </p:cNvPr>
              <p:cNvSpPr txBox="1"/>
              <p:nvPr/>
            </p:nvSpPr>
            <p:spPr>
              <a:xfrm>
                <a:off x="6483303" y="3506410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Propose </a:t>
                </a:r>
                <a14:m>
                  <m:oMath xmlns:m="http://schemas.openxmlformats.org/officeDocument/2006/math">
                    <m:r>
                      <a:rPr lang="de-CH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36E9044E-EB0F-0F48-BA8F-120729E5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303" y="3506410"/>
                <a:ext cx="1155573" cy="307777"/>
              </a:xfrm>
              <a:prstGeom prst="rect">
                <a:avLst/>
              </a:prstGeom>
              <a:blipFill>
                <a:blip r:embed="rId7"/>
                <a:stretch>
                  <a:fillRect l="-1087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Pfeil nach unten 43">
            <a:extLst>
              <a:ext uri="{FF2B5EF4-FFF2-40B4-BE49-F238E27FC236}">
                <a16:creationId xmlns:a16="http://schemas.microsoft.com/office/drawing/2014/main" id="{C8A7A25D-5FF9-964F-8D43-AB2B716B0913}"/>
              </a:ext>
            </a:extLst>
          </p:cNvPr>
          <p:cNvSpPr/>
          <p:nvPr/>
        </p:nvSpPr>
        <p:spPr>
          <a:xfrm>
            <a:off x="7488981" y="5042819"/>
            <a:ext cx="386862" cy="9378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F52D07D-5D27-A940-B27A-E66D06C12E07}"/>
              </a:ext>
            </a:extLst>
          </p:cNvPr>
          <p:cNvSpPr/>
          <p:nvPr/>
        </p:nvSpPr>
        <p:spPr>
          <a:xfrm>
            <a:off x="6761786" y="642991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CC9C3D7-4D09-264B-8148-D5910E63CC0D}"/>
              </a:ext>
            </a:extLst>
          </p:cNvPr>
          <p:cNvSpPr/>
          <p:nvPr/>
        </p:nvSpPr>
        <p:spPr>
          <a:xfrm>
            <a:off x="7002109" y="591953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098319-65F2-A64C-BEEC-22355BB20E73}"/>
              </a:ext>
            </a:extLst>
          </p:cNvPr>
          <p:cNvSpPr/>
          <p:nvPr/>
        </p:nvSpPr>
        <p:spPr>
          <a:xfrm>
            <a:off x="8171835" y="640774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C7DD13C-2807-1648-B2F3-A2D6FC75E7CD}"/>
              </a:ext>
            </a:extLst>
          </p:cNvPr>
          <p:cNvSpPr/>
          <p:nvPr/>
        </p:nvSpPr>
        <p:spPr>
          <a:xfrm>
            <a:off x="6802741" y="95523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C7CC50-D5F2-8946-BF01-E446BB6AED5D}"/>
              </a:ext>
            </a:extLst>
          </p:cNvPr>
          <p:cNvSpPr/>
          <p:nvPr/>
        </p:nvSpPr>
        <p:spPr>
          <a:xfrm>
            <a:off x="7043064" y="4448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FE485A-0B83-8A41-B182-2D7F934AD6FE}"/>
              </a:ext>
            </a:extLst>
          </p:cNvPr>
          <p:cNvSpPr/>
          <p:nvPr/>
        </p:nvSpPr>
        <p:spPr>
          <a:xfrm>
            <a:off x="8212790" y="93306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feil nach unten 50">
            <a:extLst>
              <a:ext uri="{FF2B5EF4-FFF2-40B4-BE49-F238E27FC236}">
                <a16:creationId xmlns:a16="http://schemas.microsoft.com/office/drawing/2014/main" id="{E289B0A6-606E-A648-8D0B-5DA59EE6793D}"/>
              </a:ext>
            </a:extLst>
          </p:cNvPr>
          <p:cNvSpPr/>
          <p:nvPr/>
        </p:nvSpPr>
        <p:spPr>
          <a:xfrm>
            <a:off x="7488981" y="1026426"/>
            <a:ext cx="386862" cy="9378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0E9910A8-B1FE-3545-A08D-A1C158FC43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50389" y="2324681"/>
            <a:ext cx="75512" cy="190119"/>
          </a:xfrm>
          <a:prstGeom prst="curvedConnector4">
            <a:avLst>
              <a:gd name="adj1" fmla="val -344155"/>
              <a:gd name="adj2" fmla="val 2202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4B397B-D509-854F-8863-C7B51ACF14D7}"/>
              </a:ext>
            </a:extLst>
          </p:cNvPr>
          <p:cNvCxnSpPr>
            <a:cxnSpLocks/>
            <a:stCxn id="26" idx="7"/>
            <a:endCxn id="27" idx="4"/>
          </p:cNvCxnSpPr>
          <p:nvPr/>
        </p:nvCxnSpPr>
        <p:spPr>
          <a:xfrm flipV="1">
            <a:off x="6992860" y="4228350"/>
            <a:ext cx="161573" cy="328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2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5" grpId="0" animBg="1"/>
      <p:bldP spid="26" grpId="0" animBg="1"/>
      <p:bldP spid="27" grpId="0" animBg="1"/>
      <p:bldP spid="28" grpId="0" animBg="1"/>
      <p:bldP spid="38" grpId="0"/>
      <p:bldP spid="39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40FE8AF-B999-1542-9192-A95D149E533D}"/>
              </a:ext>
            </a:extLst>
          </p:cNvPr>
          <p:cNvCxnSpPr>
            <a:cxnSpLocks/>
            <a:stCxn id="7" idx="0"/>
            <a:endCxn id="15" idx="4"/>
          </p:cNvCxnSpPr>
          <p:nvPr/>
        </p:nvCxnSpPr>
        <p:spPr>
          <a:xfrm flipV="1">
            <a:off x="7943786" y="3881853"/>
            <a:ext cx="0" cy="267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43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40FE8AF-B999-1542-9192-A95D149E533D}"/>
              </a:ext>
            </a:extLst>
          </p:cNvPr>
          <p:cNvCxnSpPr>
            <a:cxnSpLocks/>
          </p:cNvCxnSpPr>
          <p:nvPr/>
        </p:nvCxnSpPr>
        <p:spPr>
          <a:xfrm flipV="1">
            <a:off x="7937608" y="3461546"/>
            <a:ext cx="0" cy="267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9A8357-64B7-A046-BF0A-6B66C7A5E8FF}"/>
              </a:ext>
            </a:extLst>
          </p:cNvPr>
          <p:cNvCxnSpPr>
            <a:cxnSpLocks/>
          </p:cNvCxnSpPr>
          <p:nvPr/>
        </p:nvCxnSpPr>
        <p:spPr>
          <a:xfrm>
            <a:off x="8057666" y="4245797"/>
            <a:ext cx="1741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6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859</Words>
  <Application>Microsoft Macintosh PowerPoint</Application>
  <PresentationFormat>Breitbild</PresentationFormat>
  <Paragraphs>168</Paragraphs>
  <Slides>35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Wingdings</vt:lpstr>
      <vt:lpstr>Office</vt:lpstr>
      <vt:lpstr>Computer Systems</vt:lpstr>
      <vt:lpstr>Exam question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Scheduling</vt:lpstr>
      <vt:lpstr>Scheduling Terminology</vt:lpstr>
      <vt:lpstr>Different kinds of workloads</vt:lpstr>
      <vt:lpstr>Preemptive  vs non-preemptive</vt:lpstr>
      <vt:lpstr>When to schedule</vt:lpstr>
      <vt:lpstr>FIFO (Batch scheduling)</vt:lpstr>
      <vt:lpstr>FIFO - Problem</vt:lpstr>
      <vt:lpstr>Shortest job first (Batch scheduling)</vt:lpstr>
      <vt:lpstr>Round robin (interactive workloads)</vt:lpstr>
      <vt:lpstr>Priority Queues (interactive workloads)</vt:lpstr>
      <vt:lpstr>Priority Queues – Problem</vt:lpstr>
      <vt:lpstr>Priority Inversion</vt:lpstr>
      <vt:lpstr>CPU and I/O bound tasks</vt:lpstr>
      <vt:lpstr>Multilevel Feedback Queues (interactive workloads)</vt:lpstr>
      <vt:lpstr>Rate monotonic scheduling (real time scheduling)</vt:lpstr>
      <vt:lpstr>Earliest deadline first (real time scheduling)</vt:lpstr>
      <vt:lpstr>What is a device?</vt:lpstr>
      <vt:lpstr>Programmed I/O</vt:lpstr>
      <vt:lpstr>Direct Memory Access (DMA)</vt:lpstr>
      <vt:lpstr>I/O Protection</vt:lpstr>
      <vt:lpstr>Evolution of device I/O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</dc:title>
  <dc:creator>Microsoft Office-Benutzer</dc:creator>
  <cp:lastModifiedBy>Microsoft Office-Benutzer</cp:lastModifiedBy>
  <cp:revision>27</cp:revision>
  <dcterms:created xsi:type="dcterms:W3CDTF">2018-10-15T13:14:09Z</dcterms:created>
  <dcterms:modified xsi:type="dcterms:W3CDTF">2018-10-17T14:10:42Z</dcterms:modified>
</cp:coreProperties>
</file>